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2730BD3-80FB-49E7-A3CE-6ED9E0C764D8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14BE33C-1759-4584-AA67-8858C1840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0BD3-80FB-49E7-A3CE-6ED9E0C764D8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33C-1759-4584-AA67-8858C18408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0BD3-80FB-49E7-A3CE-6ED9E0C764D8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33C-1759-4584-AA67-8858C1840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0BD3-80FB-49E7-A3CE-6ED9E0C764D8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33C-1759-4584-AA67-8858C1840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2730BD3-80FB-49E7-A3CE-6ED9E0C764D8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14BE33C-1759-4584-AA67-8858C1840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0BD3-80FB-49E7-A3CE-6ED9E0C764D8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33C-1759-4584-AA67-8858C1840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0BD3-80FB-49E7-A3CE-6ED9E0C764D8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33C-1759-4584-AA67-8858C1840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0BD3-80FB-49E7-A3CE-6ED9E0C764D8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33C-1759-4584-AA67-8858C1840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0BD3-80FB-49E7-A3CE-6ED9E0C764D8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33C-1759-4584-AA67-8858C1840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0BD3-80FB-49E7-A3CE-6ED9E0C764D8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33C-1759-4584-AA67-8858C1840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30BD3-80FB-49E7-A3CE-6ED9E0C764D8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33C-1759-4584-AA67-8858C1840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730BD3-80FB-49E7-A3CE-6ED9E0C764D8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4BE33C-1759-4584-AA67-8858C18408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1412776"/>
            <a:ext cx="6858000" cy="34640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ПРАКТИЧЕСКОЕ ЗАНЯТИЕ-ТРЕНИНГ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013176"/>
            <a:ext cx="7313240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«РАБОТА С БИЛИНГВИСТИЧЕСКИМИ СЛОВАРЯМИ»</a:t>
            </a:r>
            <a:endParaRPr lang="ru-RU" sz="2400" b="1" dirty="0"/>
          </a:p>
        </p:txBody>
      </p:sp>
      <p:pic>
        <p:nvPicPr>
          <p:cNvPr id="1026" name="Picture 2" descr="C:\Users\Света\Pictures\алфавит\ingl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92696"/>
            <a:ext cx="2453258" cy="2453258"/>
          </a:xfrm>
          <a:prstGeom prst="rect">
            <a:avLst/>
          </a:prstGeom>
          <a:noFill/>
        </p:spPr>
      </p:pic>
      <p:pic>
        <p:nvPicPr>
          <p:cNvPr id="5" name="Picture 2" descr="http://gym1515.mskobr.ru/images/cms/data/863707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764704"/>
            <a:ext cx="3024336" cy="226957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Домашнее задание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Изучить определенный словарь (русско-английский, фразеологический, тематический и т.д.):</a:t>
            </a:r>
          </a:p>
          <a:p>
            <a:r>
              <a:rPr lang="ru-RU" dirty="0" smtClean="0"/>
              <a:t>к</a:t>
            </a:r>
            <a:r>
              <a:rPr lang="ru-RU" dirty="0" smtClean="0"/>
              <a:t>ак он устроен;</a:t>
            </a:r>
          </a:p>
          <a:p>
            <a:r>
              <a:rPr lang="ru-RU" dirty="0" smtClean="0"/>
              <a:t>к</a:t>
            </a:r>
            <a:r>
              <a:rPr lang="ru-RU" dirty="0" smtClean="0"/>
              <a:t>акие есть приложения;</a:t>
            </a:r>
          </a:p>
          <a:p>
            <a:r>
              <a:rPr lang="ru-RU" dirty="0" smtClean="0"/>
              <a:t>и</a:t>
            </a:r>
            <a:r>
              <a:rPr lang="ru-RU" dirty="0" smtClean="0"/>
              <a:t>з каких элементов состоит словарная статья;</a:t>
            </a:r>
          </a:p>
          <a:p>
            <a:r>
              <a:rPr lang="ru-RU" dirty="0" smtClean="0"/>
              <a:t>в</a:t>
            </a:r>
            <a:r>
              <a:rPr lang="ru-RU" dirty="0" smtClean="0"/>
              <a:t> каком порядке расположены словарные статьи;</a:t>
            </a:r>
          </a:p>
          <a:p>
            <a:r>
              <a:rPr lang="ru-RU" dirty="0" smtClean="0"/>
              <a:t>д</a:t>
            </a:r>
            <a:r>
              <a:rPr lang="ru-RU" dirty="0" smtClean="0"/>
              <a:t>ля чего данный словарь используется,</a:t>
            </a:r>
          </a:p>
          <a:p>
            <a:pPr>
              <a:buNone/>
            </a:pPr>
            <a:r>
              <a:rPr lang="ru-RU" dirty="0" smtClean="0"/>
              <a:t> какие возможности предоставляет.</a:t>
            </a:r>
            <a:endParaRPr lang="ru-RU" dirty="0"/>
          </a:p>
        </p:txBody>
      </p:sp>
      <p:pic>
        <p:nvPicPr>
          <p:cNvPr id="5" name="Picture 6" descr="botto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005064"/>
            <a:ext cx="1919812" cy="263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3172"/>
            <a:ext cx="5472607" cy="63737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Вопросы для обсуждения: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Кто чаще обращается к словарям: тот, кто только начал изучать язык или тот, кто владеет им в совершенстве?</a:t>
            </a:r>
          </a:p>
          <a:p>
            <a:r>
              <a:rPr lang="ru-RU" dirty="0" smtClean="0"/>
              <a:t>Надо ли уметь пользоваться печатными словарями?</a:t>
            </a:r>
          </a:p>
          <a:p>
            <a:r>
              <a:rPr lang="ru-RU" dirty="0" smtClean="0"/>
              <a:t>А стоит ли специально учиться работать со словарями или это умение к 5-му классу есть у всех?</a:t>
            </a:r>
          </a:p>
          <a:p>
            <a:r>
              <a:rPr lang="ru-RU" dirty="0" smtClean="0"/>
              <a:t>Для чего нужен англо-русский словарь? Для каких целей он может использоваться?</a:t>
            </a:r>
          </a:p>
          <a:p>
            <a:r>
              <a:rPr lang="ru-RU" dirty="0" smtClean="0"/>
              <a:t>А в каких случаях приходиться обращаться  к англо-русскому словарю?</a:t>
            </a:r>
          </a:p>
          <a:p>
            <a:r>
              <a:rPr lang="ru-RU" dirty="0" smtClean="0"/>
              <a:t>Каким по объему должен быть словарь?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Ознакомление со всеми составными частями словаря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Разделы:</a:t>
            </a:r>
          </a:p>
          <a:p>
            <a:r>
              <a:rPr lang="ru-RU" dirty="0" smtClean="0"/>
              <a:t>«Предисловие»</a:t>
            </a:r>
          </a:p>
          <a:p>
            <a:r>
              <a:rPr lang="ru-RU" dirty="0" smtClean="0"/>
              <a:t>«О пользовании словарем»</a:t>
            </a:r>
          </a:p>
          <a:p>
            <a:r>
              <a:rPr lang="ru-RU" dirty="0" smtClean="0"/>
              <a:t>«Фонетико-орфографические замечания»</a:t>
            </a:r>
          </a:p>
          <a:p>
            <a:r>
              <a:rPr lang="ru-RU" dirty="0" smtClean="0"/>
              <a:t>«Условные сокращения»</a:t>
            </a:r>
          </a:p>
          <a:p>
            <a:r>
              <a:rPr lang="ru-RU" dirty="0" smtClean="0"/>
              <a:t> «Алфавитный указатель»</a:t>
            </a:r>
          </a:p>
          <a:p>
            <a:r>
              <a:rPr lang="ru-RU" dirty="0" smtClean="0"/>
              <a:t>«Словник»</a:t>
            </a:r>
          </a:p>
          <a:p>
            <a:r>
              <a:rPr lang="ru-RU" dirty="0" smtClean="0"/>
              <a:t>Приложение «Географические названия»</a:t>
            </a:r>
          </a:p>
          <a:p>
            <a:r>
              <a:rPr lang="ru-RU" dirty="0" smtClean="0"/>
              <a:t>Приложение «Наиболее употребительные сокращения, принятые в Англии и США»</a:t>
            </a:r>
            <a:endParaRPr lang="ru-RU" dirty="0"/>
          </a:p>
        </p:txBody>
      </p:sp>
      <p:pic>
        <p:nvPicPr>
          <p:cNvPr id="5" name="Picture 7" descr="MCj008900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268760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такое </a:t>
            </a:r>
            <a:r>
              <a:rPr lang="ru-RU" dirty="0" smtClean="0"/>
              <a:t>алфавитный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принцип?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u="sng" dirty="0" smtClean="0"/>
              <a:t>Знакомство со словником: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</a:t>
            </a:r>
            <a:r>
              <a:rPr lang="ru-RU" dirty="0" smtClean="0"/>
              <a:t>аждый абзац – это словарная статья, начинающаяся с заглавного слова, выделенного жирным шрифтом.</a:t>
            </a:r>
          </a:p>
          <a:p>
            <a:r>
              <a:rPr lang="ru-RU" dirty="0" smtClean="0"/>
              <a:t>Объем словаря – это количество словарных статей.</a:t>
            </a:r>
          </a:p>
          <a:p>
            <a:r>
              <a:rPr lang="ru-RU" dirty="0" smtClean="0"/>
              <a:t>Словарные статьи расположены в алфавитном порядке.</a:t>
            </a:r>
          </a:p>
          <a:p>
            <a:r>
              <a:rPr lang="ru-RU" dirty="0" smtClean="0"/>
              <a:t>Скорость работы со словарем зависит от знания алфавита.</a:t>
            </a:r>
            <a:endParaRPr lang="ru-RU" dirty="0"/>
          </a:p>
        </p:txBody>
      </p:sp>
      <p:pic>
        <p:nvPicPr>
          <p:cNvPr id="4" name="Picture 2" descr="C:\Users\Света\Pictures\алфавит\35e3e764a3f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1728192" cy="2368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Зачем в словарной статье указывается, какой частью речи является слово?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ru-RU" dirty="0" smtClean="0"/>
              <a:t>ля ускорения поиска</a:t>
            </a:r>
          </a:p>
          <a:p>
            <a:pPr algn="just"/>
            <a:r>
              <a:rPr lang="ru-RU" dirty="0" smtClean="0"/>
              <a:t>в</a:t>
            </a:r>
            <a:r>
              <a:rPr lang="ru-RU" dirty="0" smtClean="0"/>
              <a:t> рассматриваемых словарных статьях в скобках указываются особые формы слов (у неправильных глаголов </a:t>
            </a:r>
            <a:r>
              <a:rPr lang="en-US" dirty="0" smtClean="0"/>
              <a:t>II </a:t>
            </a:r>
            <a:r>
              <a:rPr lang="ru-RU" dirty="0" smtClean="0"/>
              <a:t>и </a:t>
            </a:r>
            <a:r>
              <a:rPr lang="en-US" dirty="0" smtClean="0"/>
              <a:t>III</a:t>
            </a:r>
            <a:r>
              <a:rPr lang="ru-RU" dirty="0" smtClean="0"/>
              <a:t> формы, у существительных – множественное число, если оно образуется не по общим правилам, у прилагательных – степени сравнения, если оно образуется не по общим правилам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возможности предоставляет англо-русский словарь?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Перевода</a:t>
            </a:r>
          </a:p>
          <a:p>
            <a:r>
              <a:rPr lang="ru-RU" dirty="0" smtClean="0"/>
              <a:t>Правильного произношения слова</a:t>
            </a:r>
          </a:p>
          <a:p>
            <a:r>
              <a:rPr lang="ru-RU" dirty="0" smtClean="0"/>
              <a:t>Определение части речи</a:t>
            </a:r>
          </a:p>
          <a:p>
            <a:r>
              <a:rPr lang="ru-RU" dirty="0" smtClean="0"/>
              <a:t>Изменяется ли слово по общим правилам</a:t>
            </a:r>
          </a:p>
          <a:p>
            <a:r>
              <a:rPr lang="ru-RU" dirty="0" smtClean="0"/>
              <a:t>Есть ли фразеологизмы, в которых это слово используется</a:t>
            </a:r>
          </a:p>
          <a:p>
            <a:r>
              <a:rPr lang="ru-RU" dirty="0" smtClean="0"/>
              <a:t>Правильного написания слова</a:t>
            </a:r>
          </a:p>
          <a:p>
            <a:r>
              <a:rPr lang="ru-RU" dirty="0" smtClean="0"/>
              <a:t>Пополнение словарного запаса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ПРАКТИЧЕСКАЯ   ЧАСТЬ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ЗАДАНИЕ </a:t>
            </a:r>
            <a:r>
              <a:rPr lang="ru-RU" dirty="0" smtClean="0">
                <a:solidFill>
                  <a:srgbClr val="0070C0"/>
                </a:solidFill>
              </a:rPr>
              <a:t>1 - перевод слов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Advise</a:t>
            </a:r>
          </a:p>
          <a:p>
            <a:r>
              <a:rPr lang="en-US" dirty="0" smtClean="0"/>
              <a:t>To pretend</a:t>
            </a:r>
          </a:p>
          <a:p>
            <a:r>
              <a:rPr lang="en-US" dirty="0" smtClean="0"/>
              <a:t>Cabin</a:t>
            </a:r>
          </a:p>
          <a:p>
            <a:r>
              <a:rPr lang="en-US" dirty="0" smtClean="0"/>
              <a:t>Mayor</a:t>
            </a:r>
          </a:p>
          <a:p>
            <a:r>
              <a:rPr lang="en-US" dirty="0" smtClean="0"/>
              <a:t>Byname</a:t>
            </a:r>
          </a:p>
          <a:p>
            <a:r>
              <a:rPr lang="en-US" dirty="0" smtClean="0"/>
              <a:t>Replica</a:t>
            </a:r>
          </a:p>
          <a:p>
            <a:r>
              <a:rPr lang="en-US" dirty="0" smtClean="0"/>
              <a:t>Metropolitan</a:t>
            </a:r>
          </a:p>
          <a:p>
            <a:r>
              <a:rPr lang="en-US" dirty="0" smtClean="0"/>
              <a:t>Accord</a:t>
            </a:r>
          </a:p>
          <a:p>
            <a:r>
              <a:rPr lang="en-US" dirty="0" smtClean="0"/>
              <a:t>Macaroon</a:t>
            </a:r>
          </a:p>
          <a:p>
            <a:r>
              <a:rPr lang="en-US" dirty="0" smtClean="0"/>
              <a:t>Parole</a:t>
            </a:r>
          </a:p>
          <a:p>
            <a:r>
              <a:rPr lang="en-US" dirty="0" smtClean="0"/>
              <a:t>To tank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Customer</a:t>
            </a:r>
          </a:p>
          <a:p>
            <a:r>
              <a:rPr lang="en-US" dirty="0" smtClean="0"/>
              <a:t>Artist</a:t>
            </a:r>
          </a:p>
          <a:p>
            <a:r>
              <a:rPr lang="en-US" dirty="0" smtClean="0"/>
              <a:t>Tax</a:t>
            </a:r>
          </a:p>
          <a:p>
            <a:r>
              <a:rPr lang="en-US" dirty="0" smtClean="0"/>
              <a:t>Policy</a:t>
            </a:r>
          </a:p>
          <a:p>
            <a:r>
              <a:rPr lang="en-US" dirty="0" smtClean="0"/>
              <a:t>Fabric</a:t>
            </a:r>
          </a:p>
          <a:p>
            <a:r>
              <a:rPr lang="en-US" dirty="0" smtClean="0"/>
              <a:t>Verse</a:t>
            </a:r>
          </a:p>
          <a:p>
            <a:r>
              <a:rPr lang="en-US" dirty="0" smtClean="0"/>
              <a:t>Monitor</a:t>
            </a:r>
          </a:p>
          <a:p>
            <a:r>
              <a:rPr lang="en-US" dirty="0" smtClean="0"/>
              <a:t>To champion</a:t>
            </a:r>
          </a:p>
          <a:p>
            <a:r>
              <a:rPr lang="en-US" dirty="0" smtClean="0"/>
              <a:t>Correspondence</a:t>
            </a:r>
          </a:p>
          <a:p>
            <a:r>
              <a:rPr lang="en-US" dirty="0" smtClean="0"/>
              <a:t>Dutch</a:t>
            </a:r>
          </a:p>
          <a:p>
            <a:r>
              <a:rPr lang="en-US" dirty="0" smtClean="0"/>
              <a:t>decade</a:t>
            </a:r>
            <a:endParaRPr lang="ru-RU" dirty="0"/>
          </a:p>
        </p:txBody>
      </p:sp>
      <p:pic>
        <p:nvPicPr>
          <p:cNvPr id="7" name="Рисунок 6" descr="wh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332656"/>
            <a:ext cx="1593421" cy="16217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68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Задание 2 .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dirty="0" smtClean="0"/>
              <a:t>С </a:t>
            </a:r>
            <a:r>
              <a:rPr lang="ru-RU" sz="2600" dirty="0" smtClean="0"/>
              <a:t>помощью словаря определить, на какую букву начинается наибольшее и на какую – наименьшее число слов в английском </a:t>
            </a:r>
            <a:r>
              <a:rPr lang="ru-RU" sz="2600" dirty="0" smtClean="0"/>
              <a:t>языке</a:t>
            </a:r>
            <a:br>
              <a:rPr lang="ru-RU" sz="26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645024"/>
            <a:ext cx="8229600" cy="251193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По алфавитному указателю в словаре определяем, что наибольшее число страниц занимают слова на </a:t>
            </a:r>
            <a:r>
              <a:rPr lang="en-US" dirty="0" smtClean="0"/>
              <a:t>S </a:t>
            </a:r>
            <a:r>
              <a:rPr lang="ru-RU" dirty="0" smtClean="0"/>
              <a:t>(</a:t>
            </a:r>
            <a:r>
              <a:rPr lang="ru-RU" dirty="0" smtClean="0"/>
              <a:t>118 страниц), наименьшее (по одной странице) на  </a:t>
            </a:r>
            <a:r>
              <a:rPr lang="en-US" dirty="0" smtClean="0"/>
              <a:t>X </a:t>
            </a:r>
            <a:r>
              <a:rPr lang="ru-RU" dirty="0" smtClean="0"/>
              <a:t>и </a:t>
            </a:r>
            <a:r>
              <a:rPr lang="en-US" dirty="0" smtClean="0"/>
              <a:t>Z</a:t>
            </a:r>
            <a:r>
              <a:rPr lang="ru-RU" dirty="0" smtClean="0"/>
              <a:t>. На </a:t>
            </a:r>
            <a:r>
              <a:rPr lang="en-US" dirty="0" smtClean="0"/>
              <a:t>X</a:t>
            </a:r>
            <a:r>
              <a:rPr lang="ru-RU" dirty="0" smtClean="0"/>
              <a:t> начинается 10 слов, на </a:t>
            </a:r>
            <a:r>
              <a:rPr lang="en-US" dirty="0" smtClean="0"/>
              <a:t>Z </a:t>
            </a:r>
            <a:r>
              <a:rPr lang="ru-RU" dirty="0" smtClean="0"/>
              <a:t>– 31 слово.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6" name="Picture 2" descr="C:\Users\Сергей\Desktop\which-way-to-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628800"/>
            <a:ext cx="2592288" cy="2064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8229600" cy="3664064"/>
          </a:xfrm>
        </p:spPr>
        <p:txBody>
          <a:bodyPr/>
          <a:lstStyle/>
          <a:p>
            <a:r>
              <a:rPr lang="ru-RU" dirty="0" smtClean="0"/>
              <a:t>а</a:t>
            </a:r>
            <a:r>
              <a:rPr lang="ru-RU" dirty="0" smtClean="0"/>
              <a:t> – неопределенный артикль,</a:t>
            </a:r>
            <a:r>
              <a:rPr lang="en-US" dirty="0" smtClean="0"/>
              <a:t> b</a:t>
            </a:r>
            <a:r>
              <a:rPr lang="ru-RU" dirty="0" smtClean="0"/>
              <a:t> - нота,</a:t>
            </a:r>
            <a:r>
              <a:rPr lang="en-US" dirty="0" smtClean="0"/>
              <a:t> x</a:t>
            </a:r>
            <a:r>
              <a:rPr lang="ru-RU" dirty="0" smtClean="0"/>
              <a:t> - неизвестная величина, </a:t>
            </a:r>
            <a:r>
              <a:rPr lang="en-US" dirty="0" smtClean="0"/>
              <a:t>n - </a:t>
            </a:r>
            <a:r>
              <a:rPr lang="ru-RU" dirty="0" smtClean="0"/>
              <a:t>неопределенная величина</a:t>
            </a:r>
            <a:r>
              <a:rPr lang="en-US" dirty="0" smtClean="0"/>
              <a:t>, I - </a:t>
            </a:r>
            <a:r>
              <a:rPr lang="ru-RU" dirty="0" smtClean="0"/>
              <a:t>я</a:t>
            </a:r>
            <a:r>
              <a:rPr lang="en-US" dirty="0" smtClean="0"/>
              <a:t>, f – </a:t>
            </a:r>
            <a:r>
              <a:rPr lang="ru-RU" dirty="0" smtClean="0"/>
              <a:t>нота фа</a:t>
            </a:r>
            <a:r>
              <a:rPr lang="en-US" dirty="0" smtClean="0"/>
              <a:t> </a:t>
            </a:r>
            <a:r>
              <a:rPr lang="ru-RU" dirty="0" smtClean="0"/>
              <a:t> и т.д.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32656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Задание 3.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dirty="0" smtClean="0"/>
              <a:t>Найти с помощью словаря как можно больше слов, состоящих из одной буквы (кроме сокращений)</a:t>
            </a:r>
            <a:endParaRPr lang="ru-RU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717032"/>
            <a:ext cx="1430612" cy="2161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435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     ПРАКТИЧЕСКОЕ ЗАНЯТИЕ-ТРЕНИНГ</vt:lpstr>
      <vt:lpstr>Вопросы для обсуждения:</vt:lpstr>
      <vt:lpstr>Ознакомление со всеми составными частями словаря</vt:lpstr>
      <vt:lpstr>Что такое алфавитный  принцип?</vt:lpstr>
      <vt:lpstr>Зачем в словарной статье указывается, какой частью речи является слово?</vt:lpstr>
      <vt:lpstr>Какие возможности предоставляет англо-русский словарь?</vt:lpstr>
      <vt:lpstr>ПРАКТИЧЕСКАЯ   ЧАСТЬ</vt:lpstr>
      <vt:lpstr>Задание 2 .  С помощью словаря определить, на какую букву начинается наибольшее и на какую – наименьшее число слов в английском языке  </vt:lpstr>
      <vt:lpstr> </vt:lpstr>
      <vt:lpstr>Домашнее задание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ЗАНЯТИЕ-ТРЕНИНГ</dc:title>
  <dc:creator>Света</dc:creator>
  <cp:lastModifiedBy>Света</cp:lastModifiedBy>
  <cp:revision>13</cp:revision>
  <dcterms:created xsi:type="dcterms:W3CDTF">2013-10-09T10:15:34Z</dcterms:created>
  <dcterms:modified xsi:type="dcterms:W3CDTF">2013-10-09T10:04:20Z</dcterms:modified>
</cp:coreProperties>
</file>